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56" r:id="rId4"/>
    <p:sldId id="263" r:id="rId5"/>
    <p:sldId id="262" r:id="rId6"/>
    <p:sldId id="261" r:id="rId7"/>
    <p:sldId id="260" r:id="rId8"/>
    <p:sldId id="258" r:id="rId9"/>
    <p:sldId id="259" r:id="rId10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13/06/2013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13/06/2013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13/06/2013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13/06/2013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13/06/2013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13/06/2013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13/06/2013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/>
              <a:t>Convention cadre de partenariat</a:t>
            </a:r>
            <a:endParaRPr lang="fr-FR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11560" y="404664"/>
            <a:ext cx="8064896" cy="1440160"/>
            <a:chOff x="106860975" y="105994102"/>
            <a:chExt cx="6645600" cy="242157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06871600" y="106163921"/>
              <a:ext cx="1845304" cy="2125373"/>
              <a:chOff x="106871600" y="106163921"/>
              <a:chExt cx="1845304" cy="2125373"/>
            </a:xfrm>
          </p:grpSpPr>
          <p:sp>
            <p:nvSpPr>
              <p:cNvPr id="8" name="Rectangle 4" hidden="1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163921"/>
                <a:ext cx="1845304" cy="2125373"/>
              </a:xfrm>
              <a:prstGeom prst="rect">
                <a:avLst/>
              </a:prstGeom>
              <a:noFill/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" name="Rectangle 5"/>
              <p:cNvSpPr>
                <a:spLocks noChangeArrowheads="1" noChangeShapeType="1"/>
              </p:cNvSpPr>
              <p:nvPr/>
            </p:nvSpPr>
            <p:spPr bwMode="auto">
              <a:xfrm>
                <a:off x="107607399" y="107056857"/>
                <a:ext cx="1109505" cy="1232437"/>
              </a:xfrm>
              <a:prstGeom prst="rect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FFFF"/>
                  </a:gs>
                </a:gsLst>
                <a:lin ang="27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Rectangle 6"/>
              <p:cNvSpPr>
                <a:spLocks noChangeArrowheads="1" noChangeShapeType="1"/>
              </p:cNvSpPr>
              <p:nvPr/>
            </p:nvSpPr>
            <p:spPr bwMode="auto">
              <a:xfrm>
                <a:off x="107248683" y="106163921"/>
                <a:ext cx="878357" cy="924321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FFFFFF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967069"/>
                <a:ext cx="739660" cy="821618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>
              <a:off x="108250655" y="105994102"/>
              <a:ext cx="6" cy="2421573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106860975" y="107938227"/>
              <a:ext cx="66456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1027" name="Picture 3" descr="Logo chambre de métiers et de l'artisan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3243" y="5445224"/>
            <a:ext cx="1114425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 12" descr="cd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2033" y="5301328"/>
            <a:ext cx="1678279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560" y="404664"/>
            <a:ext cx="8064896" cy="1440160"/>
            <a:chOff x="106860975" y="105994102"/>
            <a:chExt cx="6645600" cy="242157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06871600" y="106163921"/>
              <a:ext cx="1845304" cy="2125373"/>
              <a:chOff x="106871600" y="106163921"/>
              <a:chExt cx="1845304" cy="2125373"/>
            </a:xfrm>
          </p:grpSpPr>
          <p:sp>
            <p:nvSpPr>
              <p:cNvPr id="1028" name="Rectangle 4" hidden="1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163921"/>
                <a:ext cx="1845304" cy="2125373"/>
              </a:xfrm>
              <a:prstGeom prst="rect">
                <a:avLst/>
              </a:prstGeom>
              <a:noFill/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9" name="Rectangle 5"/>
              <p:cNvSpPr>
                <a:spLocks noChangeArrowheads="1" noChangeShapeType="1"/>
              </p:cNvSpPr>
              <p:nvPr/>
            </p:nvSpPr>
            <p:spPr bwMode="auto">
              <a:xfrm>
                <a:off x="107607399" y="107056857"/>
                <a:ext cx="1109505" cy="1232437"/>
              </a:xfrm>
              <a:prstGeom prst="rect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FFFF"/>
                  </a:gs>
                </a:gsLst>
                <a:lin ang="27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0" name="Rectangle 6"/>
              <p:cNvSpPr>
                <a:spLocks noChangeArrowheads="1" noChangeShapeType="1"/>
              </p:cNvSpPr>
              <p:nvPr/>
            </p:nvSpPr>
            <p:spPr bwMode="auto">
              <a:xfrm>
                <a:off x="107248683" y="106163921"/>
                <a:ext cx="878357" cy="924321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FFFFFF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1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967069"/>
                <a:ext cx="739660" cy="821618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108250655" y="105994102"/>
              <a:ext cx="6" cy="2421573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60975" y="107938227"/>
              <a:ext cx="66456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2699792" y="356463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Synthèse</a:t>
            </a:r>
            <a:endParaRPr lang="fr-FR" sz="2400" b="1" dirty="0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59968" y="2043896"/>
          <a:ext cx="8116488" cy="4409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0488"/>
                <a:gridCol w="2844000"/>
                <a:gridCol w="1584000"/>
                <a:gridCol w="1404000"/>
                <a:gridCol w="140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/>
                          </a:solidFill>
                        </a:rPr>
                        <a:t>Actions inscrites dans la convention de partenariat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/>
                          </a:solidFill>
                        </a:rPr>
                        <a:t>Coût pour</a:t>
                      </a:r>
                      <a:r>
                        <a:rPr lang="fr-FR" sz="1200" baseline="0" dirty="0" smtClean="0">
                          <a:solidFill>
                            <a:schemeClr val="bg1"/>
                          </a:solidFill>
                        </a:rPr>
                        <a:t> la collectivité (sur 2 ans)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/>
                          </a:solidFill>
                        </a:rPr>
                        <a:t>Coût pour la CMA (sur 2 ans)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bg1"/>
                          </a:solidFill>
                        </a:rPr>
                        <a:t>Coût pour les artisans</a:t>
                      </a:r>
                      <a:r>
                        <a:rPr lang="fr-FR" sz="1200" baseline="0" dirty="0" smtClean="0">
                          <a:solidFill>
                            <a:schemeClr val="bg1"/>
                          </a:solidFill>
                        </a:rPr>
                        <a:t> (sur 2 ans)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Action n°1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L’observation</a:t>
                      </a:r>
                      <a:r>
                        <a:rPr lang="fr-FR" sz="1200" baseline="0" dirty="0" smtClean="0"/>
                        <a:t> économique de l’Artisanat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12 640 €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3 160 €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Action n°2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Mise en place de permanences mensuelles systématiques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5 056 €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1 264 €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Action n°3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Accompagner les créateurs et</a:t>
                      </a:r>
                      <a:r>
                        <a:rPr lang="fr-FR" sz="1200" baseline="0" dirty="0" smtClean="0"/>
                        <a:t> repreneurs d’entreprises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14 485,20 €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Réunions d’information assurées au titre des missions de la CMA</a:t>
                      </a: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9 656,80 €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Action n°4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Accompagner les « entreprises nouvelles » installées</a:t>
                      </a:r>
                      <a:r>
                        <a:rPr lang="fr-FR" sz="1200" baseline="0" dirty="0" smtClean="0"/>
                        <a:t> depuis m</a:t>
                      </a:r>
                      <a:r>
                        <a:rPr lang="fr-FR" sz="1200" dirty="0" smtClean="0"/>
                        <a:t>oins de 24 mois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7 584 €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5 056 €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Action n°5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Accompagner les entreprises,</a:t>
                      </a:r>
                      <a:r>
                        <a:rPr lang="fr-FR" sz="1200" baseline="0" dirty="0" smtClean="0"/>
                        <a:t> de plus de 24 mois, dans leur développement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7 584 €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Prise en charge des frais d’inscription pour les formations</a:t>
                      </a: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5 056 €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Action n°6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Favoriser</a:t>
                      </a:r>
                      <a:r>
                        <a:rPr lang="fr-FR" sz="1200" baseline="0" dirty="0" smtClean="0"/>
                        <a:t> la transmission des entreprises artisanales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aseline="0" dirty="0" smtClean="0"/>
                        <a:t>20 476,80 €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3 792 €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3 539,20 €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Action n°7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« Les entrepreneurs de l’Artisanat »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3 033,60 €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758,40</a:t>
                      </a:r>
                      <a:r>
                        <a:rPr lang="fr-FR" sz="1200" baseline="0" dirty="0" smtClean="0"/>
                        <a:t> €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>
                          <a:solidFill>
                            <a:schemeClr val="bg1"/>
                          </a:solidFill>
                        </a:rPr>
                        <a:t>Coût</a:t>
                      </a:r>
                      <a:r>
                        <a:rPr lang="fr-FR" sz="1200" baseline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fr-FR" sz="1200" dirty="0" smtClean="0">
                          <a:solidFill>
                            <a:schemeClr val="bg1"/>
                          </a:solidFill>
                        </a:rPr>
                        <a:t> (sur 2 ans)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bg1"/>
                          </a:solidFill>
                        </a:rPr>
                        <a:t>70 860 €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8 974,40 €</a:t>
                      </a:r>
                      <a:endParaRPr lang="fr-FR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23 308</a:t>
                      </a:r>
                      <a:r>
                        <a:rPr lang="fr-FR" sz="1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endParaRPr lang="fr-FR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"/>
          <p:cNvGrpSpPr>
            <a:grpSpLocks/>
          </p:cNvGrpSpPr>
          <p:nvPr/>
        </p:nvGrpSpPr>
        <p:grpSpPr bwMode="auto">
          <a:xfrm>
            <a:off x="611560" y="404664"/>
            <a:ext cx="8064896" cy="1440160"/>
            <a:chOff x="106860975" y="105994102"/>
            <a:chExt cx="6645600" cy="242157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06871600" y="106163921"/>
              <a:ext cx="1845304" cy="2125373"/>
              <a:chOff x="106871600" y="106163921"/>
              <a:chExt cx="1845304" cy="2125373"/>
            </a:xfrm>
          </p:grpSpPr>
          <p:sp>
            <p:nvSpPr>
              <p:cNvPr id="27" name="Rectangle 4" hidden="1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163921"/>
                <a:ext cx="1845304" cy="2125373"/>
              </a:xfrm>
              <a:prstGeom prst="rect">
                <a:avLst/>
              </a:prstGeom>
              <a:noFill/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Rectangle 5"/>
              <p:cNvSpPr>
                <a:spLocks noChangeArrowheads="1" noChangeShapeType="1"/>
              </p:cNvSpPr>
              <p:nvPr/>
            </p:nvSpPr>
            <p:spPr bwMode="auto">
              <a:xfrm>
                <a:off x="107607399" y="107056857"/>
                <a:ext cx="1109505" cy="1232437"/>
              </a:xfrm>
              <a:prstGeom prst="rect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FFFF"/>
                  </a:gs>
                </a:gsLst>
                <a:lin ang="27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Rectangle 6"/>
              <p:cNvSpPr>
                <a:spLocks noChangeArrowheads="1" noChangeShapeType="1"/>
              </p:cNvSpPr>
              <p:nvPr/>
            </p:nvSpPr>
            <p:spPr bwMode="auto">
              <a:xfrm>
                <a:off x="107248683" y="106163921"/>
                <a:ext cx="878357" cy="924321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FFFFFF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967069"/>
                <a:ext cx="739660" cy="821618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H="1">
              <a:off x="108250655" y="105994102"/>
              <a:ext cx="6" cy="2421573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106860975" y="107938227"/>
              <a:ext cx="66456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1" name="ZoneTexte 30"/>
          <p:cNvSpPr txBox="1"/>
          <p:nvPr/>
        </p:nvSpPr>
        <p:spPr>
          <a:xfrm>
            <a:off x="2699792" y="365755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Fiche Action n°1 :</a:t>
            </a:r>
          </a:p>
          <a:p>
            <a:pPr lvl="0"/>
            <a:r>
              <a:rPr lang="fr-FR" sz="2400" b="1" dirty="0" smtClean="0">
                <a:solidFill>
                  <a:prstClr val="black"/>
                </a:solidFill>
              </a:rPr>
              <a:t>L’observation économique de l’Artisanat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55576" y="2032972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dirty="0" smtClean="0"/>
              <a:t> Action forfaitaire :</a:t>
            </a:r>
          </a:p>
          <a:p>
            <a:endParaRPr lang="fr-FR" sz="1000" dirty="0" smtClean="0"/>
          </a:p>
          <a:p>
            <a:pPr lvl="1">
              <a:buFontTx/>
              <a:buChar char="-"/>
            </a:pPr>
            <a:r>
              <a:rPr lang="fr-FR" sz="1400" dirty="0" smtClean="0"/>
              <a:t> Etudes du territoire 2010 et 2011, comparées aux données départementales</a:t>
            </a:r>
          </a:p>
          <a:p>
            <a:pPr lvl="1"/>
            <a:endParaRPr lang="fr-FR" sz="1000" dirty="0" smtClean="0"/>
          </a:p>
          <a:p>
            <a:pPr lvl="1"/>
            <a:endParaRPr lang="fr-FR" sz="1000" dirty="0" smtClean="0"/>
          </a:p>
          <a:p>
            <a:pPr lvl="1"/>
            <a:r>
              <a:rPr lang="fr-FR" sz="1400" i="1" dirty="0" smtClean="0"/>
              <a:t>Problématiques traitées :</a:t>
            </a:r>
          </a:p>
          <a:p>
            <a:pPr lvl="2"/>
            <a:r>
              <a:rPr lang="fr-FR" sz="1400" dirty="0" smtClean="0"/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fr-FR" sz="1400" dirty="0" smtClean="0"/>
              <a:t> Eléments </a:t>
            </a:r>
            <a:r>
              <a:rPr lang="fr-FR" sz="1400" dirty="0" err="1" smtClean="0"/>
              <a:t>socio-démographiques</a:t>
            </a:r>
            <a:r>
              <a:rPr lang="fr-FR" sz="1400" dirty="0" smtClean="0"/>
              <a:t> et socio-économiques; </a:t>
            </a:r>
          </a:p>
          <a:p>
            <a:pPr lvl="2"/>
            <a:endParaRPr lang="fr-FR" sz="1000" dirty="0" smtClean="0"/>
          </a:p>
          <a:p>
            <a:pPr lvl="2">
              <a:buFont typeface="Arial" pitchFamily="34" charset="0"/>
              <a:buChar char="•"/>
            </a:pPr>
            <a:r>
              <a:rPr lang="fr-FR" sz="1400" dirty="0" smtClean="0"/>
              <a:t> Besoins en main d’œuvre</a:t>
            </a:r>
          </a:p>
          <a:p>
            <a:pPr lvl="2"/>
            <a:endParaRPr lang="fr-FR" sz="1000" dirty="0" smtClean="0"/>
          </a:p>
          <a:p>
            <a:pPr lvl="2">
              <a:buFont typeface="Arial" pitchFamily="34" charset="0"/>
              <a:buChar char="•"/>
            </a:pPr>
            <a:r>
              <a:rPr lang="fr-FR" sz="1400" dirty="0" smtClean="0"/>
              <a:t> Risque de transmission</a:t>
            </a:r>
          </a:p>
          <a:p>
            <a:pPr lvl="2"/>
            <a:endParaRPr lang="fr-FR" sz="1000" dirty="0" smtClean="0"/>
          </a:p>
          <a:p>
            <a:pPr lvl="2">
              <a:buFont typeface="Arial" pitchFamily="34" charset="0"/>
              <a:buChar char="•"/>
            </a:pPr>
            <a:r>
              <a:rPr lang="fr-FR" sz="1400" dirty="0" smtClean="0"/>
              <a:t> Impact des activités de l’artisanat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560" y="404664"/>
            <a:ext cx="8064896" cy="1440160"/>
            <a:chOff x="106860975" y="105994102"/>
            <a:chExt cx="6645600" cy="242157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06871600" y="106163921"/>
              <a:ext cx="1845304" cy="2125373"/>
              <a:chOff x="106871600" y="106163921"/>
              <a:chExt cx="1845304" cy="2125373"/>
            </a:xfrm>
          </p:grpSpPr>
          <p:sp>
            <p:nvSpPr>
              <p:cNvPr id="27" name="Rectangle 4" hidden="1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163921"/>
                <a:ext cx="1845304" cy="2125373"/>
              </a:xfrm>
              <a:prstGeom prst="rect">
                <a:avLst/>
              </a:prstGeom>
              <a:noFill/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Rectangle 5"/>
              <p:cNvSpPr>
                <a:spLocks noChangeArrowheads="1" noChangeShapeType="1"/>
              </p:cNvSpPr>
              <p:nvPr/>
            </p:nvSpPr>
            <p:spPr bwMode="auto">
              <a:xfrm>
                <a:off x="107607399" y="107056857"/>
                <a:ext cx="1109505" cy="1232437"/>
              </a:xfrm>
              <a:prstGeom prst="rect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FFFF"/>
                  </a:gs>
                </a:gsLst>
                <a:lin ang="27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Rectangle 6"/>
              <p:cNvSpPr>
                <a:spLocks noChangeArrowheads="1" noChangeShapeType="1"/>
              </p:cNvSpPr>
              <p:nvPr/>
            </p:nvSpPr>
            <p:spPr bwMode="auto">
              <a:xfrm>
                <a:off x="107248683" y="106163921"/>
                <a:ext cx="878357" cy="924321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FFFFFF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967069"/>
                <a:ext cx="739660" cy="821618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H="1">
              <a:off x="108250655" y="105994102"/>
              <a:ext cx="6" cy="2421573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106860975" y="107938227"/>
              <a:ext cx="66456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1" name="ZoneTexte 30"/>
          <p:cNvSpPr txBox="1"/>
          <p:nvPr/>
        </p:nvSpPr>
        <p:spPr>
          <a:xfrm>
            <a:off x="2699792" y="365755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Fiche Action n°2 :</a:t>
            </a:r>
          </a:p>
          <a:p>
            <a:pPr lvl="0"/>
            <a:r>
              <a:rPr lang="fr-FR" sz="2400" b="1" dirty="0" smtClean="0">
                <a:solidFill>
                  <a:prstClr val="black"/>
                </a:solidFill>
              </a:rPr>
              <a:t>Mise en place de permanences mensuelles systématiques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55576" y="2032972"/>
            <a:ext cx="77048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dirty="0" smtClean="0"/>
              <a:t> Action forfaitaire :</a:t>
            </a:r>
          </a:p>
          <a:p>
            <a:endParaRPr lang="fr-FR" sz="1000" dirty="0" smtClean="0"/>
          </a:p>
          <a:p>
            <a:pPr lvl="1">
              <a:buFontTx/>
              <a:buChar char="-"/>
            </a:pPr>
            <a:r>
              <a:rPr lang="fr-FR" sz="1400" dirty="0" smtClean="0"/>
              <a:t> une permanence d’une ½ journée par mois (hors juillet-août)</a:t>
            </a:r>
          </a:p>
          <a:p>
            <a:pPr lvl="1"/>
            <a:endParaRPr lang="fr-FR" sz="1000" dirty="0" smtClean="0"/>
          </a:p>
          <a:p>
            <a:pPr lvl="1">
              <a:buFontTx/>
              <a:buChar char="-"/>
            </a:pPr>
            <a:r>
              <a:rPr lang="fr-FR" sz="1400" dirty="0" smtClean="0"/>
              <a:t> sur rendez-vous</a:t>
            </a:r>
          </a:p>
          <a:p>
            <a:pPr lvl="1"/>
            <a:endParaRPr lang="fr-FR" sz="1000" dirty="0" smtClean="0"/>
          </a:p>
          <a:p>
            <a:pPr lvl="1">
              <a:buFontTx/>
              <a:buChar char="-"/>
            </a:pPr>
            <a:r>
              <a:rPr lang="fr-FR" sz="1400" dirty="0" smtClean="0"/>
              <a:t> au sein de la Communauté de Communes</a:t>
            </a:r>
          </a:p>
          <a:p>
            <a:pPr lvl="1"/>
            <a:endParaRPr lang="fr-FR" sz="1000" dirty="0" smtClean="0"/>
          </a:p>
          <a:p>
            <a:pPr lvl="1">
              <a:buFontTx/>
              <a:buChar char="-"/>
            </a:pPr>
            <a:r>
              <a:rPr lang="fr-FR" sz="1400" dirty="0" smtClean="0"/>
              <a:t> accueil des porteurs de projet et des chefs d’entreprises artisanales du territoire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560" y="404664"/>
            <a:ext cx="8064896" cy="1440160"/>
            <a:chOff x="106860975" y="105994102"/>
            <a:chExt cx="6645600" cy="242157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06871600" y="106163921"/>
              <a:ext cx="1845304" cy="2125373"/>
              <a:chOff x="106871600" y="106163921"/>
              <a:chExt cx="1845304" cy="2125373"/>
            </a:xfrm>
          </p:grpSpPr>
          <p:sp>
            <p:nvSpPr>
              <p:cNvPr id="1028" name="Rectangle 4" hidden="1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163921"/>
                <a:ext cx="1845304" cy="2125373"/>
              </a:xfrm>
              <a:prstGeom prst="rect">
                <a:avLst/>
              </a:prstGeom>
              <a:noFill/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9" name="Rectangle 5"/>
              <p:cNvSpPr>
                <a:spLocks noChangeArrowheads="1" noChangeShapeType="1"/>
              </p:cNvSpPr>
              <p:nvPr/>
            </p:nvSpPr>
            <p:spPr bwMode="auto">
              <a:xfrm>
                <a:off x="107607399" y="107056857"/>
                <a:ext cx="1109505" cy="1232437"/>
              </a:xfrm>
              <a:prstGeom prst="rect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FFFF"/>
                  </a:gs>
                </a:gsLst>
                <a:lin ang="27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0" name="Rectangle 6"/>
              <p:cNvSpPr>
                <a:spLocks noChangeArrowheads="1" noChangeShapeType="1"/>
              </p:cNvSpPr>
              <p:nvPr/>
            </p:nvSpPr>
            <p:spPr bwMode="auto">
              <a:xfrm>
                <a:off x="107248683" y="106163921"/>
                <a:ext cx="878357" cy="924321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FFFFFF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1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967069"/>
                <a:ext cx="739660" cy="821618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108250655" y="105994102"/>
              <a:ext cx="6" cy="2421573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60975" y="107938227"/>
              <a:ext cx="66456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2699792" y="356463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Fiche Action n°3 :</a:t>
            </a:r>
          </a:p>
          <a:p>
            <a:r>
              <a:rPr lang="fr-FR" sz="2400" b="1" dirty="0" smtClean="0"/>
              <a:t>Accompagner les créateurs et repreneurs d’entreprises</a:t>
            </a:r>
            <a:endParaRPr lang="fr-FR" sz="2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755576" y="1844824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dirty="0" smtClean="0"/>
              <a:t> Action collective :</a:t>
            </a:r>
          </a:p>
          <a:p>
            <a:pPr lvl="1"/>
            <a:endParaRPr lang="fr-FR" sz="1000" dirty="0" smtClean="0"/>
          </a:p>
          <a:p>
            <a:pPr lvl="1">
              <a:buFontTx/>
              <a:buChar char="-"/>
            </a:pPr>
            <a:r>
              <a:rPr lang="fr-FR" sz="1400" dirty="0" smtClean="0"/>
              <a:t> une réunion d’information collective (3h)/trimestre</a:t>
            </a:r>
          </a:p>
          <a:p>
            <a:pPr lvl="1">
              <a:buFontTx/>
              <a:buChar char="-"/>
            </a:pPr>
            <a:r>
              <a:rPr lang="fr-FR" sz="1400" dirty="0" smtClean="0"/>
              <a:t> au sein de la Communauté de Communes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43608" y="2924944"/>
            <a:ext cx="3528392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Primo-accueil</a:t>
            </a:r>
          </a:p>
          <a:p>
            <a:pPr algn="ctr"/>
            <a:r>
              <a:rPr lang="fr-FR" sz="1200" dirty="0" smtClean="0"/>
              <a:t>Chargée de mission Développement Economique </a:t>
            </a:r>
            <a:r>
              <a:rPr lang="fr-FR" sz="1200" dirty="0" err="1" smtClean="0"/>
              <a:t>CdC</a:t>
            </a:r>
            <a:endParaRPr lang="fr-FR" sz="1200" dirty="0" smtClean="0"/>
          </a:p>
          <a:p>
            <a:pPr algn="ctr"/>
            <a:r>
              <a:rPr lang="fr-FR" sz="1200" dirty="0" smtClean="0"/>
              <a:t>+</a:t>
            </a:r>
          </a:p>
          <a:p>
            <a:pPr algn="ctr"/>
            <a:r>
              <a:rPr lang="fr-FR" sz="1200" dirty="0" smtClean="0"/>
              <a:t>Permanence</a:t>
            </a:r>
          </a:p>
          <a:p>
            <a:pPr algn="ctr"/>
            <a:r>
              <a:rPr lang="fr-FR" sz="1200" dirty="0" smtClean="0"/>
              <a:t>Conseiller CMA Vendée</a:t>
            </a:r>
            <a:endParaRPr lang="fr-FR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012160" y="3292535"/>
            <a:ext cx="2304256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Réunion d’information collective</a:t>
            </a:r>
            <a:endParaRPr lang="fr-FR" sz="1200" dirty="0"/>
          </a:p>
        </p:txBody>
      </p:sp>
      <p:sp>
        <p:nvSpPr>
          <p:cNvPr id="18" name="Flèche droite 17"/>
          <p:cNvSpPr/>
          <p:nvPr/>
        </p:nvSpPr>
        <p:spPr>
          <a:xfrm>
            <a:off x="4716016" y="3364543"/>
            <a:ext cx="1152128" cy="14401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755576" y="417114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dirty="0" smtClean="0"/>
              <a:t> Action individuelle : plusieurs options d’accompagnement possibles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187624" y="4684494"/>
            <a:ext cx="27363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Porteur de projet </a:t>
            </a:r>
            <a:r>
              <a:rPr lang="fr-FR" sz="1200" b="1" dirty="0" smtClean="0"/>
              <a:t>non dispensé</a:t>
            </a:r>
            <a:r>
              <a:rPr lang="fr-FR" sz="1200" dirty="0" smtClean="0"/>
              <a:t> du stage Passeport pour Entreprendre (PPE)</a:t>
            </a:r>
            <a:endParaRPr lang="fr-FR" sz="12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5292080" y="4684494"/>
            <a:ext cx="27363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Porteur de projet </a:t>
            </a:r>
            <a:r>
              <a:rPr lang="fr-FR" sz="1200" b="1" dirty="0" smtClean="0"/>
              <a:t>dispensé</a:t>
            </a:r>
            <a:r>
              <a:rPr lang="fr-FR" sz="1200" dirty="0" smtClean="0"/>
              <a:t> du stage Passeport pour Entreprendre</a:t>
            </a:r>
            <a:endParaRPr lang="fr-FR" sz="12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1187624" y="5365665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200" dirty="0" smtClean="0"/>
              <a:t> Option 1 : réalisation d’une simulation financière (pré-étude de projet) + PPE</a:t>
            </a:r>
          </a:p>
          <a:p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Option 2 : PPE</a:t>
            </a:r>
            <a:endParaRPr lang="fr-FR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5292080" y="5365665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200" dirty="0" smtClean="0"/>
              <a:t> Option 3 : étude complète + restitution</a:t>
            </a:r>
          </a:p>
          <a:p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Option 4 : réalisation d’une simulation financière (pré-étude à l’installation) + restitution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560" y="404664"/>
            <a:ext cx="8064896" cy="1440160"/>
            <a:chOff x="106860975" y="105994102"/>
            <a:chExt cx="6645600" cy="242157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06871600" y="106163921"/>
              <a:ext cx="1845304" cy="2125373"/>
              <a:chOff x="106871600" y="106163921"/>
              <a:chExt cx="1845304" cy="2125373"/>
            </a:xfrm>
          </p:grpSpPr>
          <p:sp>
            <p:nvSpPr>
              <p:cNvPr id="1028" name="Rectangle 4" hidden="1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163921"/>
                <a:ext cx="1845304" cy="2125373"/>
              </a:xfrm>
              <a:prstGeom prst="rect">
                <a:avLst/>
              </a:prstGeom>
              <a:noFill/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9" name="Rectangle 5"/>
              <p:cNvSpPr>
                <a:spLocks noChangeArrowheads="1" noChangeShapeType="1"/>
              </p:cNvSpPr>
              <p:nvPr/>
            </p:nvSpPr>
            <p:spPr bwMode="auto">
              <a:xfrm>
                <a:off x="107607399" y="107056857"/>
                <a:ext cx="1109505" cy="1232437"/>
              </a:xfrm>
              <a:prstGeom prst="rect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FFFF"/>
                  </a:gs>
                </a:gsLst>
                <a:lin ang="27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0" name="Rectangle 6"/>
              <p:cNvSpPr>
                <a:spLocks noChangeArrowheads="1" noChangeShapeType="1"/>
              </p:cNvSpPr>
              <p:nvPr/>
            </p:nvSpPr>
            <p:spPr bwMode="auto">
              <a:xfrm>
                <a:off x="107248683" y="106163921"/>
                <a:ext cx="878357" cy="924321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FFFFFF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1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967069"/>
                <a:ext cx="739660" cy="821618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108250655" y="105994102"/>
              <a:ext cx="6" cy="2421573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60975" y="107938227"/>
              <a:ext cx="66456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2699792" y="356463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Fiche Action n°4 :</a:t>
            </a:r>
          </a:p>
          <a:p>
            <a:r>
              <a:rPr lang="fr-FR" sz="2400" b="1" dirty="0" smtClean="0"/>
              <a:t>Accompagner les « entreprises nouvelles » installées depuis moins de 24 mois</a:t>
            </a:r>
            <a:endParaRPr lang="fr-FR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755576" y="377974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dirty="0" smtClean="0"/>
              <a:t> Action individuelle :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971600" y="4543960"/>
            <a:ext cx="201622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Entretien « diagnostic flash » de détermination des besoins et leviers de progrès</a:t>
            </a:r>
            <a:endParaRPr lang="fr-FR" sz="12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3779912" y="4470211"/>
            <a:ext cx="201622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Conseils et accompagnement (gestion financière et de trésorerie, rentabilité, performance)</a:t>
            </a:r>
            <a:endParaRPr lang="fr-FR" sz="12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6588224" y="4656618"/>
            <a:ext cx="15841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Évaluation, bilan, suites à donner</a:t>
            </a:r>
            <a:endParaRPr lang="fr-FR" sz="1200" b="1" dirty="0"/>
          </a:p>
        </p:txBody>
      </p:sp>
      <p:sp>
        <p:nvSpPr>
          <p:cNvPr id="24" name="Flèche droite 23"/>
          <p:cNvSpPr/>
          <p:nvPr/>
        </p:nvSpPr>
        <p:spPr>
          <a:xfrm>
            <a:off x="3059832" y="4758243"/>
            <a:ext cx="648072" cy="14401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droite 25"/>
          <p:cNvSpPr/>
          <p:nvPr/>
        </p:nvSpPr>
        <p:spPr>
          <a:xfrm>
            <a:off x="5868144" y="4758243"/>
            <a:ext cx="648072" cy="14401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755576" y="2105561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dirty="0" smtClean="0"/>
              <a:t> Action collective (hors convention) :</a:t>
            </a:r>
          </a:p>
          <a:p>
            <a:endParaRPr lang="fr-FR" sz="1000" dirty="0" smtClean="0"/>
          </a:p>
          <a:p>
            <a:pPr algn="just"/>
            <a:r>
              <a:rPr lang="fr-FR" sz="1400" dirty="0" smtClean="0"/>
              <a:t>Des structures existantes sur le territoire (ETIC85, CJD, associations de commerçants/artisans, club d’entrepreneurs) permettent de rompre l’isolement du dirigeant et provoquer les échanges.</a:t>
            </a:r>
          </a:p>
          <a:p>
            <a:pPr algn="just"/>
            <a:endParaRPr lang="fr-FR" sz="1000" dirty="0" smtClean="0"/>
          </a:p>
          <a:p>
            <a:r>
              <a:rPr lang="fr-FR" sz="1400" dirty="0" smtClean="0"/>
              <a:t>Il s’agit pour la Communauté de Communes de promouvoir ces réseaux et de leurs apporter un appui.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560" y="404664"/>
            <a:ext cx="8064896" cy="1440160"/>
            <a:chOff x="106860975" y="105994102"/>
            <a:chExt cx="6645600" cy="242157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06871600" y="106163921"/>
              <a:ext cx="1845304" cy="2125373"/>
              <a:chOff x="106871600" y="106163921"/>
              <a:chExt cx="1845304" cy="2125373"/>
            </a:xfrm>
          </p:grpSpPr>
          <p:sp>
            <p:nvSpPr>
              <p:cNvPr id="1028" name="Rectangle 4" hidden="1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163921"/>
                <a:ext cx="1845304" cy="2125373"/>
              </a:xfrm>
              <a:prstGeom prst="rect">
                <a:avLst/>
              </a:prstGeom>
              <a:noFill/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9" name="Rectangle 5"/>
              <p:cNvSpPr>
                <a:spLocks noChangeArrowheads="1" noChangeShapeType="1"/>
              </p:cNvSpPr>
              <p:nvPr/>
            </p:nvSpPr>
            <p:spPr bwMode="auto">
              <a:xfrm>
                <a:off x="107607399" y="107056857"/>
                <a:ext cx="1109505" cy="1232437"/>
              </a:xfrm>
              <a:prstGeom prst="rect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FFFF"/>
                  </a:gs>
                </a:gsLst>
                <a:lin ang="27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0" name="Rectangle 6"/>
              <p:cNvSpPr>
                <a:spLocks noChangeArrowheads="1" noChangeShapeType="1"/>
              </p:cNvSpPr>
              <p:nvPr/>
            </p:nvSpPr>
            <p:spPr bwMode="auto">
              <a:xfrm>
                <a:off x="107248683" y="106163921"/>
                <a:ext cx="878357" cy="924321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FFFFFF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1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967069"/>
                <a:ext cx="739660" cy="821618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108250655" y="105994102"/>
              <a:ext cx="6" cy="2421573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60975" y="107938227"/>
              <a:ext cx="66456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2699792" y="356463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Fiche Action n°5 :</a:t>
            </a:r>
          </a:p>
          <a:p>
            <a:r>
              <a:rPr lang="fr-FR" sz="2400" b="1" dirty="0" smtClean="0"/>
              <a:t>Accompagner les entreprises, de plus de 24 mois, dans leur développement</a:t>
            </a:r>
            <a:endParaRPr lang="fr-FR" sz="2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755576" y="1844824"/>
            <a:ext cx="7704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dirty="0" smtClean="0"/>
              <a:t> Action collective « La </a:t>
            </a:r>
            <a:r>
              <a:rPr lang="fr-FR" dirty="0" err="1" smtClean="0"/>
              <a:t>Form’action</a:t>
            </a:r>
            <a:r>
              <a:rPr lang="fr-FR" dirty="0" smtClean="0"/>
              <a:t> » :</a:t>
            </a:r>
          </a:p>
          <a:p>
            <a:endParaRPr lang="fr-FR" sz="1000" dirty="0" smtClean="0"/>
          </a:p>
          <a:p>
            <a:pPr lvl="1">
              <a:buFontTx/>
              <a:buChar char="-"/>
            </a:pPr>
            <a:r>
              <a:rPr lang="fr-FR" sz="1400" dirty="0" smtClean="0"/>
              <a:t> formations décentralisées avec un programme spécifique communiqué par la CMA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55576" y="2708920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dirty="0" smtClean="0"/>
              <a:t> Action individuelle :</a:t>
            </a:r>
          </a:p>
          <a:p>
            <a:endParaRPr lang="fr-FR" sz="1000" dirty="0" smtClean="0"/>
          </a:p>
          <a:p>
            <a:pPr lvl="1">
              <a:buFontTx/>
              <a:buChar char="-"/>
            </a:pPr>
            <a:r>
              <a:rPr lang="fr-FR" dirty="0" smtClean="0"/>
              <a:t> accompagnement du chef d’entreprise dans son projet de développement </a:t>
            </a:r>
            <a:r>
              <a:rPr lang="fr-FR" sz="1200" dirty="0" smtClean="0"/>
              <a:t>(développement de nouveaux marchés, de produits/services; projet d’investissement; Projet Qualité, normes, hygiène, environnement; projet d’innovation)</a:t>
            </a:r>
            <a:r>
              <a:rPr lang="fr-FR" dirty="0" smtClean="0"/>
              <a:t>, d’organisation </a:t>
            </a:r>
            <a:r>
              <a:rPr lang="fr-FR" sz="1200" dirty="0" smtClean="0"/>
              <a:t>(management d’équipe, appui au recrutement)</a:t>
            </a:r>
            <a:r>
              <a:rPr lang="fr-FR" dirty="0" smtClean="0"/>
              <a:t> ou de restructuration </a:t>
            </a:r>
            <a:r>
              <a:rPr lang="fr-FR" sz="1200" dirty="0" smtClean="0"/>
              <a:t>(accompagnement des entreprises rencontrant des difficultés; projet de relocalisation sur une ZA)</a:t>
            </a:r>
            <a:r>
              <a:rPr lang="fr-FR" dirty="0" smtClean="0"/>
              <a:t>.</a:t>
            </a:r>
            <a:endParaRPr lang="fr-FR" sz="1200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1547664" y="4725144"/>
            <a:ext cx="15841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Entretien préalable et proposition d’accompagnement</a:t>
            </a:r>
            <a:endParaRPr lang="fr-FR" sz="12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3923928" y="4725144"/>
            <a:ext cx="15841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Diagnostic PROJET avec préconisation d’un plan de progrès</a:t>
            </a:r>
            <a:endParaRPr lang="fr-FR" sz="12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6300192" y="4767535"/>
            <a:ext cx="15841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Suivi et bilan de réalisation</a:t>
            </a:r>
            <a:endParaRPr lang="fr-FR" sz="1200" b="1" dirty="0"/>
          </a:p>
        </p:txBody>
      </p:sp>
      <p:sp>
        <p:nvSpPr>
          <p:cNvPr id="24" name="Flèche droite 23"/>
          <p:cNvSpPr/>
          <p:nvPr/>
        </p:nvSpPr>
        <p:spPr>
          <a:xfrm>
            <a:off x="3203848" y="4941168"/>
            <a:ext cx="648072" cy="14401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droite 25"/>
          <p:cNvSpPr/>
          <p:nvPr/>
        </p:nvSpPr>
        <p:spPr>
          <a:xfrm>
            <a:off x="5580112" y="4941168"/>
            <a:ext cx="648072" cy="14401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avec flèche vers le haut 26"/>
          <p:cNvSpPr/>
          <p:nvPr/>
        </p:nvSpPr>
        <p:spPr>
          <a:xfrm>
            <a:off x="2699792" y="5301208"/>
            <a:ext cx="1728192" cy="792088"/>
          </a:xfrm>
          <a:prstGeom prst="upArrow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2699792" y="558924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Convention de partenariat avec la CMA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560" y="404664"/>
            <a:ext cx="8064896" cy="1440160"/>
            <a:chOff x="106860975" y="105994102"/>
            <a:chExt cx="6645600" cy="242157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06871600" y="106163921"/>
              <a:ext cx="1845304" cy="2125373"/>
              <a:chOff x="106871600" y="106163921"/>
              <a:chExt cx="1845304" cy="2125373"/>
            </a:xfrm>
          </p:grpSpPr>
          <p:sp>
            <p:nvSpPr>
              <p:cNvPr id="1028" name="Rectangle 4" hidden="1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163921"/>
                <a:ext cx="1845304" cy="2125373"/>
              </a:xfrm>
              <a:prstGeom prst="rect">
                <a:avLst/>
              </a:prstGeom>
              <a:noFill/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9" name="Rectangle 5"/>
              <p:cNvSpPr>
                <a:spLocks noChangeArrowheads="1" noChangeShapeType="1"/>
              </p:cNvSpPr>
              <p:nvPr/>
            </p:nvSpPr>
            <p:spPr bwMode="auto">
              <a:xfrm>
                <a:off x="107607399" y="107056857"/>
                <a:ext cx="1109505" cy="1232437"/>
              </a:xfrm>
              <a:prstGeom prst="rect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FFFF"/>
                  </a:gs>
                </a:gsLst>
                <a:lin ang="27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0" name="Rectangle 6"/>
              <p:cNvSpPr>
                <a:spLocks noChangeArrowheads="1" noChangeShapeType="1"/>
              </p:cNvSpPr>
              <p:nvPr/>
            </p:nvSpPr>
            <p:spPr bwMode="auto">
              <a:xfrm>
                <a:off x="107248683" y="106163921"/>
                <a:ext cx="878357" cy="924321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FFFFFF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1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967069"/>
                <a:ext cx="739660" cy="821618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108250655" y="105994102"/>
              <a:ext cx="6" cy="2421573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60975" y="107938227"/>
              <a:ext cx="66456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2699792" y="356463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Fiche Action n°6 :</a:t>
            </a:r>
          </a:p>
          <a:p>
            <a:r>
              <a:rPr lang="fr-FR" sz="2400" b="1" dirty="0" smtClean="0"/>
              <a:t>Favoriser la transmission des entreprises artisanales</a:t>
            </a:r>
            <a:endParaRPr lang="fr-FR" sz="2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755576" y="2032972"/>
            <a:ext cx="77048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dirty="0" smtClean="0"/>
              <a:t> Action collective « Sensibilisation individuelle » sous 2 formes :</a:t>
            </a:r>
          </a:p>
          <a:p>
            <a:endParaRPr lang="fr-FR" sz="1000" dirty="0" smtClean="0"/>
          </a:p>
          <a:p>
            <a:pPr lvl="1">
              <a:buFontTx/>
              <a:buChar char="-"/>
            </a:pPr>
            <a:r>
              <a:rPr lang="fr-FR" sz="1400" dirty="0" smtClean="0"/>
              <a:t> une réunion annuelle de sensibilisation sur les enjeux de la transmissibilité de l’entreprise</a:t>
            </a:r>
          </a:p>
          <a:p>
            <a:pPr lvl="1"/>
            <a:endParaRPr lang="fr-FR" sz="1000" dirty="0" smtClean="0"/>
          </a:p>
          <a:p>
            <a:pPr lvl="1">
              <a:buFontTx/>
              <a:buChar char="-"/>
            </a:pPr>
            <a:r>
              <a:rPr lang="fr-FR" sz="1400" dirty="0" smtClean="0"/>
              <a:t> sensibilisation du dirigeant à la transmission par une visite de l’entreprise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55576" y="349171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dirty="0" smtClean="0"/>
              <a:t> Action individuelle : 2 propositions d’accompagnement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187624" y="4149080"/>
            <a:ext cx="27363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 cédant ne recherche </a:t>
            </a:r>
            <a:r>
              <a:rPr lang="fr-FR" sz="1200" b="1" dirty="0" smtClean="0"/>
              <a:t>pas uniquement un repreneur</a:t>
            </a:r>
            <a:endParaRPr lang="fr-FR" sz="12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580112" y="4149080"/>
            <a:ext cx="27363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 cédant recherche </a:t>
            </a:r>
            <a:r>
              <a:rPr lang="fr-FR" sz="1200" b="1" dirty="0" smtClean="0"/>
              <a:t>uniquement un repreneur</a:t>
            </a:r>
            <a:endParaRPr lang="fr-FR" sz="12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1187624" y="4830251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200" dirty="0" smtClean="0"/>
              <a:t> Option 1 : évaluation du fonds</a:t>
            </a:r>
          </a:p>
          <a:p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Option 2 : évaluation du fonds + information juridique</a:t>
            </a:r>
            <a:endParaRPr lang="fr-FR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580112" y="4820959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Pas de conventionnement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Diagnostic + recherche de repreneur avec le Service Transmission de la CMA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560" y="404664"/>
            <a:ext cx="8064896" cy="1440160"/>
            <a:chOff x="106860975" y="105994102"/>
            <a:chExt cx="6645600" cy="242157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06871600" y="106163921"/>
              <a:ext cx="1845304" cy="2125373"/>
              <a:chOff x="106871600" y="106163921"/>
              <a:chExt cx="1845304" cy="2125373"/>
            </a:xfrm>
          </p:grpSpPr>
          <p:sp>
            <p:nvSpPr>
              <p:cNvPr id="1028" name="Rectangle 4" hidden="1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163921"/>
                <a:ext cx="1845304" cy="2125373"/>
              </a:xfrm>
              <a:prstGeom prst="rect">
                <a:avLst/>
              </a:prstGeom>
              <a:noFill/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9" name="Rectangle 5"/>
              <p:cNvSpPr>
                <a:spLocks noChangeArrowheads="1" noChangeShapeType="1"/>
              </p:cNvSpPr>
              <p:nvPr/>
            </p:nvSpPr>
            <p:spPr bwMode="auto">
              <a:xfrm>
                <a:off x="107607399" y="107056857"/>
                <a:ext cx="1109505" cy="1232437"/>
              </a:xfrm>
              <a:prstGeom prst="rect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FFFF"/>
                  </a:gs>
                </a:gsLst>
                <a:lin ang="27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0" name="Rectangle 6"/>
              <p:cNvSpPr>
                <a:spLocks noChangeArrowheads="1" noChangeShapeType="1"/>
              </p:cNvSpPr>
              <p:nvPr/>
            </p:nvSpPr>
            <p:spPr bwMode="auto">
              <a:xfrm>
                <a:off x="107248683" y="106163921"/>
                <a:ext cx="878357" cy="924321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FFFFFF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1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06871600" y="106967069"/>
                <a:ext cx="739660" cy="821618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18900000" scaled="1"/>
              </a:gra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108250655" y="105994102"/>
              <a:ext cx="6" cy="2421573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60975" y="107938227"/>
              <a:ext cx="66456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2699792" y="356463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Fiche Action n°7 :</a:t>
            </a:r>
          </a:p>
          <a:p>
            <a:r>
              <a:rPr lang="fr-FR" sz="2400" b="1" dirty="0" smtClean="0"/>
              <a:t>« Les entrepreneurs de l’Artisanat »</a:t>
            </a:r>
            <a:endParaRPr lang="fr-FR" sz="2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755576" y="2032972"/>
            <a:ext cx="770485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dirty="0" smtClean="0"/>
              <a:t> Action forfaitaire :</a:t>
            </a:r>
          </a:p>
          <a:p>
            <a:endParaRPr lang="fr-FR" sz="1000" dirty="0" smtClean="0"/>
          </a:p>
          <a:p>
            <a:pPr lvl="1">
              <a:buFontTx/>
              <a:buChar char="-"/>
            </a:pPr>
            <a:r>
              <a:rPr lang="fr-FR" sz="1400" dirty="0" smtClean="0"/>
              <a:t> informer sur des problématiques ciblées, en liaison avec les chefs d’entreprises artisanales, les futurs créateurs/repreneurs, les entreprises des associations d’artisans/commerçants, et les élus.</a:t>
            </a:r>
          </a:p>
          <a:p>
            <a:pPr lvl="1"/>
            <a:endParaRPr lang="fr-FR" sz="1000" dirty="0" smtClean="0"/>
          </a:p>
          <a:p>
            <a:pPr lvl="1"/>
            <a:endParaRPr lang="fr-FR" sz="1400" i="1" dirty="0" smtClean="0"/>
          </a:p>
          <a:p>
            <a:pPr lvl="1"/>
            <a:r>
              <a:rPr lang="fr-FR" sz="1400" i="1" dirty="0" smtClean="0"/>
              <a:t>Exemple de thématiques :</a:t>
            </a:r>
          </a:p>
          <a:p>
            <a:pPr lvl="1"/>
            <a:endParaRPr lang="fr-FR" sz="1000" i="1" dirty="0" smtClean="0"/>
          </a:p>
          <a:p>
            <a:pPr lvl="2">
              <a:buFont typeface="Arial" pitchFamily="34" charset="0"/>
              <a:buChar char="•"/>
            </a:pPr>
            <a:r>
              <a:rPr lang="fr-FR" sz="1400" dirty="0" smtClean="0"/>
              <a:t> Energies renouvelables, économie de demain?</a:t>
            </a:r>
          </a:p>
          <a:p>
            <a:pPr lvl="2"/>
            <a:endParaRPr lang="fr-FR" sz="1000" dirty="0" smtClean="0"/>
          </a:p>
          <a:p>
            <a:pPr lvl="2">
              <a:buFont typeface="Arial" pitchFamily="34" charset="0"/>
              <a:buChar char="•"/>
            </a:pPr>
            <a:r>
              <a:rPr lang="fr-FR" sz="1400" dirty="0" smtClean="0"/>
              <a:t> Développer les compétences des salariés dans l’entreprise.</a:t>
            </a:r>
          </a:p>
          <a:p>
            <a:pPr lvl="2"/>
            <a:endParaRPr lang="fr-FR" sz="1000" dirty="0" smtClean="0"/>
          </a:p>
          <a:p>
            <a:pPr lvl="2">
              <a:buFont typeface="Arial" pitchFamily="34" charset="0"/>
              <a:buChar char="•"/>
            </a:pPr>
            <a:r>
              <a:rPr lang="fr-FR" sz="1400" dirty="0" smtClean="0"/>
              <a:t> Le client en 2011, des exigences plus fortes!</a:t>
            </a:r>
          </a:p>
          <a:p>
            <a:pPr lvl="2"/>
            <a:endParaRPr lang="fr-FR" sz="1000" dirty="0" smtClean="0"/>
          </a:p>
          <a:p>
            <a:pPr lvl="2">
              <a:buFont typeface="Arial" pitchFamily="34" charset="0"/>
              <a:buChar char="•"/>
            </a:pPr>
            <a:r>
              <a:rPr lang="fr-FR" sz="1400" dirty="0" smtClean="0"/>
              <a:t> L’apprentissage et les problèmes de recrutement.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735</Words>
  <Application>Microsoft Office PowerPoint</Application>
  <PresentationFormat>Affichage à l'écran (4:3)</PresentationFormat>
  <Paragraphs>144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Convention cadre de partenariat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Aude Bignard</dc:creator>
  <cp:lastModifiedBy>Valued Acer Customer</cp:lastModifiedBy>
  <cp:revision>76</cp:revision>
  <dcterms:created xsi:type="dcterms:W3CDTF">2010-11-22T16:54:35Z</dcterms:created>
  <dcterms:modified xsi:type="dcterms:W3CDTF">2013-06-13T14:08:10Z</dcterms:modified>
</cp:coreProperties>
</file>